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75" r:id="rId1"/>
  </p:sldMasterIdLst>
  <p:notesMasterIdLst>
    <p:notesMasterId r:id="rId14"/>
  </p:notesMasterIdLst>
  <p:sldIdLst>
    <p:sldId id="256" r:id="rId2"/>
    <p:sldId id="266" r:id="rId3"/>
    <p:sldId id="267" r:id="rId4"/>
    <p:sldId id="268" r:id="rId5"/>
    <p:sldId id="269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embeddedFontLst>
    <p:embeddedFont>
      <p:font typeface="Calibri" pitchFamily="34" charset="0"/>
      <p:regular r:id="rId15"/>
      <p:bold r:id="rId16"/>
      <p:italic r:id="rId17"/>
      <p:boldItalic r:id="rId18"/>
    </p:embeddedFont>
    <p:embeddedFont>
      <p:font typeface="Century Gothic" pitchFamily="3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D317C86B-CE07-40FC-B7AC-891590FE37C5}">
  <a:tblStyle styleId="{D317C86B-CE07-40FC-B7AC-891590FE37C5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678" y="5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2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marL="0" marR="0" lvl="0" indent="0" algn="r" rtl="0">
                <a:spcBef>
                  <a:spcPts val="0"/>
                </a:spcBef>
                <a:spcAft>
                  <a:spcPts val="0"/>
                </a:spcAft>
                <a:buNone/>
              </a:p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637350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5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97fb10d253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182" name="Google Shape;182;g97fb10d253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g9e7c033067_0_1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6" name="Google Shape;226;g9e7c033067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9e7c033067_0_2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g9e7c033067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9e7c033067_0_2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g9e7c033067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a3e09989df_0_2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a3e09989df_0_2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a3e09989df_0_3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a3e09989df_0_3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ga3e09989df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Google Shape;177;ga3e09989df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a3e09989df_0_35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0" name="Google Shape;240;ga3e09989df_0_35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41021079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9e7c033067_0_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g9e7c0330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9e7c033067_0_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g9e7c033067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g9e7c033067_0_10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g9e7c033067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объект">
  <p:cSld name="Заголовок и объект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838200" y="1375321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0" name="Google Shape;20;p2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и вертикальный текст">
  <p:cSld name="Заголовок и вертикальный текст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 rot="5400000">
            <a:off x="3695181" y="-1481659"/>
            <a:ext cx="4801643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7" name="Google Shape;77;p1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ый заголовок и текст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7133435" y="1956595"/>
            <a:ext cx="5811839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799435" y="-596106"/>
            <a:ext cx="5811839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ой слайд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ый слайд" type="title">
  <p:cSld name="TITLE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раздела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831851" y="1709744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6000"/>
              <a:buFont typeface="Arial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22857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309" lvl="1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464" lvl="2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900">
                <a:solidFill>
                  <a:srgbClr val="888888"/>
                </a:solidFill>
              </a:defRPr>
            </a:lvl3pPr>
            <a:lvl4pPr marL="1828618" lvl="3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5774" lvl="4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2926" lvl="5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080" lvl="6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235" lvl="7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389" lvl="8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ъекта">
  <p:cSld name="Два объекта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43" name="Google Shape;43;p6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Сравнение">
  <p:cSld name="Сравнение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marL="457155" lvl="0" indent="-22857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09" lvl="1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464" lvl="2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00" b="1"/>
            </a:lvl3pPr>
            <a:lvl4pPr marL="1828618" lvl="3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774" lvl="4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2926" lvl="5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080" lvl="6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235" lvl="7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389" lvl="8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body" idx="3"/>
          </p:nvPr>
        </p:nvSpPr>
        <p:spPr>
          <a:xfrm>
            <a:off x="6172203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marL="457155" lvl="0" indent="-22857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309" lvl="1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464" lvl="2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900" b="1"/>
            </a:lvl3pPr>
            <a:lvl4pPr marL="1828618" lvl="3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5774" lvl="4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2926" lvl="5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080" lvl="6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235" lvl="7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389" lvl="8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4"/>
          </p:nvPr>
        </p:nvSpPr>
        <p:spPr>
          <a:xfrm>
            <a:off x="6172203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342866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309" lvl="1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464" lvl="2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618" lvl="3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5774" lvl="4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2926" lvl="5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080" lvl="6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235" lvl="7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389" lvl="8" indent="-3428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2" name="Google Shape;52;p7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олько заголовок">
  <p:cSld name="Только заголовок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57" name="Google Shape;57;p8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Объект с подписью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5183188" y="987430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431757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309" lvl="1" indent="-406361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464" lvl="2" indent="-380962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618" lvl="3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5774" lvl="4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2926" lvl="5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080" lvl="6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235" lvl="7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389" lvl="8" indent="-355566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839788" y="2057403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22857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309" lvl="1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/>
            </a:lvl2pPr>
            <a:lvl3pPr marL="1371464" lvl="2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618" lvl="3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4pPr>
            <a:lvl5pPr marL="2285774" lvl="4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5pPr>
            <a:lvl6pPr marL="2742926" lvl="5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6pPr>
            <a:lvl7pPr marL="3200080" lvl="6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7pPr>
            <a:lvl8pPr marL="3657235" lvl="7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8pPr>
            <a:lvl9pPr marL="4114389" lvl="8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с подписью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200"/>
              <a:buFont typeface="Arial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5183188" y="987430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839788" y="2057403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155" lvl="0" indent="-228578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309" lvl="1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500"/>
            </a:lvl2pPr>
            <a:lvl3pPr marL="1371464" lvl="2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618" lvl="3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4pPr>
            <a:lvl5pPr marL="2285774" lvl="4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5pPr>
            <a:lvl6pPr marL="2742926" lvl="5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6pPr>
            <a:lvl7pPr marL="3200080" lvl="6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7pPr>
            <a:lvl8pPr marL="3657235" lvl="7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8pPr>
            <a:lvl9pPr marL="4114389" lvl="8" indent="-228578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1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7"/>
            <a:ext cx="10515600" cy="645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4400"/>
              <a:buFont typeface="Arial"/>
              <a:buNone/>
              <a:defRPr sz="4400" b="1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375321"/>
            <a:ext cx="10515600" cy="48016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fld id="{00000000-1234-1234-1234-123412341234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5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document/d/1H4pDzN8gonUWtme7uSQbpMkkFsrvx0_AyE0REO_uovQ/edit?usp=sharin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inobr.khabkrai.ru/?menu=getfile&amp;id=5592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0"/>
          <p:cNvSpPr/>
          <p:nvPr/>
        </p:nvSpPr>
        <p:spPr>
          <a:xfrm>
            <a:off x="10957727" y="5258391"/>
            <a:ext cx="518100" cy="549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5" name="Google Shape;185;p30"/>
          <p:cNvSpPr/>
          <p:nvPr/>
        </p:nvSpPr>
        <p:spPr>
          <a:xfrm>
            <a:off x="9932797" y="5664507"/>
            <a:ext cx="968400" cy="9954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30"/>
          <p:cNvSpPr/>
          <p:nvPr/>
        </p:nvSpPr>
        <p:spPr>
          <a:xfrm>
            <a:off x="133780" y="345015"/>
            <a:ext cx="994800" cy="942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30"/>
          <p:cNvSpPr/>
          <p:nvPr/>
        </p:nvSpPr>
        <p:spPr>
          <a:xfrm>
            <a:off x="1361801" y="862959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30"/>
          <p:cNvSpPr/>
          <p:nvPr/>
        </p:nvSpPr>
        <p:spPr>
          <a:xfrm>
            <a:off x="667583" y="1490915"/>
            <a:ext cx="356400" cy="3351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30"/>
          <p:cNvSpPr/>
          <p:nvPr/>
        </p:nvSpPr>
        <p:spPr>
          <a:xfrm>
            <a:off x="11117431" y="4233639"/>
            <a:ext cx="782100" cy="828000"/>
          </a:xfrm>
          <a:prstGeom prst="ellipse">
            <a:avLst/>
          </a:prstGeom>
          <a:solidFill>
            <a:srgbClr val="38BFB3"/>
          </a:solidFill>
          <a:ln w="12700" cap="flat" cmpd="sng">
            <a:solidFill>
              <a:srgbClr val="38BFB3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pPr algn="ctr">
              <a:buClr>
                <a:schemeClr val="dk1"/>
              </a:buClr>
              <a:buSzPts val="1800"/>
            </a:pPr>
            <a:endParaRPr sz="19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p30"/>
          <p:cNvSpPr txBox="1">
            <a:spLocks noGrp="1"/>
          </p:cNvSpPr>
          <p:nvPr>
            <p:ph type="ctrTitle"/>
          </p:nvPr>
        </p:nvSpPr>
        <p:spPr>
          <a:xfrm>
            <a:off x="1595407" y="214291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91416" rIns="91416" bIns="91416" anchor="t" anchorCtr="0">
            <a:noAutofit/>
          </a:bodyPr>
          <a:lstStyle/>
          <a:p>
            <a:pPr>
              <a:buClr>
                <a:srgbClr val="00B3B0"/>
              </a:buClr>
            </a:pPr>
            <a:r>
              <a:rPr lang="ru-RU" sz="4400" dirty="0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ПРОГРАММА НАСТАВНИЧЕСТВА по подготовке обучающихся к участию в чемпионатах «Молодые профессионалы» </a:t>
            </a:r>
            <a:r>
              <a:rPr lang="en-US" sz="4400" dirty="0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n-US" sz="4400" dirty="0" err="1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WorldSkills</a:t>
            </a:r>
            <a:r>
              <a:rPr lang="en-US" sz="4400" dirty="0" smtClean="0">
                <a:solidFill>
                  <a:srgbClr val="7030A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Russia)</a:t>
            </a:r>
            <a:r>
              <a:rPr lang="ru-RU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sz="4000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КГБ ПОУ «Хабаровский колледж отраслевых технологий и сферы обслуживания»</a:t>
            </a:r>
            <a:r>
              <a:rPr lang="ru-RU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ru-RU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sz="3200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/>
            </a:r>
            <a:br>
              <a:rPr lang="ru-RU" sz="3200" dirty="0" smtClean="0">
                <a:solidFill>
                  <a:srgbClr val="00B3B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3200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2809852" y="5072073"/>
            <a:ext cx="9144000" cy="1655763"/>
          </a:xfrm>
        </p:spPr>
        <p:txBody>
          <a:bodyPr/>
          <a:lstStyle/>
          <a:p>
            <a:pPr algn="r"/>
            <a:r>
              <a:rPr lang="ru-RU" sz="4800" b="1" i="1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ru-RU" b="1" i="1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О.И. Супрун, </a:t>
            </a:r>
          </a:p>
          <a:p>
            <a:pPr algn="r"/>
            <a:r>
              <a:rPr lang="ru-RU" b="1" i="1" dirty="0" smtClean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заместитель директора по УВР</a:t>
            </a:r>
            <a:endParaRPr lang="ru-RU" b="1" i="1" dirty="0">
              <a:solidFill>
                <a:schemeClr val="tx1"/>
              </a:solidFill>
            </a:endParaRPr>
          </a:p>
        </p:txBody>
      </p:sp>
      <p:sp>
        <p:nvSpPr>
          <p:cNvPr id="192" name="Google Shape;192;p30"/>
          <p:cNvSpPr txBox="1"/>
          <p:nvPr/>
        </p:nvSpPr>
        <p:spPr>
          <a:xfrm>
            <a:off x="0" y="1608499"/>
            <a:ext cx="12192000" cy="71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91416" rIns="91416" bIns="91416" anchor="t" anchorCtr="0">
            <a:noAutofit/>
          </a:bodyPr>
          <a:lstStyle/>
          <a:p>
            <a:pPr algn="ctr">
              <a:lnSpc>
                <a:spcPct val="90000"/>
              </a:lnSpc>
              <a:buClr>
                <a:srgbClr val="00B3B0"/>
              </a:buClr>
              <a:buSzPts val="6000"/>
            </a:pPr>
            <a:endParaRPr sz="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6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10</a:t>
            </a:fld>
            <a:endParaRPr b="1"/>
          </a:p>
        </p:txBody>
      </p:sp>
      <p:graphicFrame>
        <p:nvGraphicFramePr>
          <p:cNvPr id="229" name="Google Shape;229;p36"/>
          <p:cNvGraphicFramePr/>
          <p:nvPr>
            <p:extLst>
              <p:ext uri="{D42A27DB-BD31-4B8C-83A1-F6EECF244321}">
                <p14:modId xmlns:p14="http://schemas.microsoft.com/office/powerpoint/2010/main" xmlns="" val="1009958982"/>
              </p:ext>
            </p:extLst>
          </p:nvPr>
        </p:nvGraphicFramePr>
        <p:xfrm>
          <a:off x="497100" y="335601"/>
          <a:ext cx="11311701" cy="620122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>
                          <a:solidFill>
                            <a:srgbClr val="38BFB3"/>
                          </a:solidFill>
                        </a:rPr>
                        <a:t>Этап 5 . Формирование наставнических пар/ групп</a:t>
                      </a:r>
                      <a:endParaRPr sz="2300" b="1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Список сформированных наставнических пар, желающих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работать вместе.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 smtClean="0"/>
                        <a:t>Что важно сделать? Задачи.</a:t>
                      </a:r>
                      <a:endParaRPr sz="1500" b="1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 smtClean="0"/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80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ru-RU" sz="1500" dirty="0" smtClean="0"/>
                        <a:t>Проведение  тестирования наставляемого на тревожность, готовность к работе в команде, на психологическую совместимость с наставником для выстраивания дальнейшей работы наставника с учетом рекомендаций педагога-психолога.</a:t>
                      </a: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dirty="0" smtClean="0"/>
                        <a:t>Проведение наставником и участие наставляемого в мастер-классе.</a:t>
                      </a: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dirty="0" smtClean="0"/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endParaRPr lang="en-US" sz="1500" dirty="0" smtClean="0">
                        <a:solidFill>
                          <a:schemeClr val="dk1"/>
                        </a:solidFill>
                      </a:endParaRPr>
                    </a:p>
                    <a:p>
                      <a:pPr marL="4826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Педагог-психолог (перед подготовкой к участию в чемпионате </a:t>
                      </a:r>
                      <a:r>
                        <a:rPr lang="en-US" sz="1500" dirty="0" err="1" smtClean="0">
                          <a:solidFill>
                            <a:schemeClr val="dk1"/>
                          </a:solidFill>
                        </a:rPr>
                        <a:t>Worldskiils</a:t>
                      </a:r>
                      <a:r>
                        <a:rPr lang="en-US" sz="1500" dirty="0" smtClean="0">
                          <a:solidFill>
                            <a:schemeClr val="dk1"/>
                          </a:solidFill>
                        </a:rPr>
                        <a:t> Russia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</a:p>
                    <a:p>
                      <a:pPr marL="4826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Наставник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(мастер производственного обучения)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3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Психологическая несовместимость наставляемого и наставника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для совместной подготовки к чемпионату </a:t>
                      </a:r>
                      <a:r>
                        <a:rPr lang="en-US" sz="1500" baseline="0" dirty="0" err="1" smtClean="0">
                          <a:solidFill>
                            <a:schemeClr val="dk1"/>
                          </a:solidFill>
                        </a:rPr>
                        <a:t>WorldSkiils</a:t>
                      </a:r>
                      <a:r>
                        <a:rPr lang="en-US" sz="1500" baseline="0" dirty="0" smtClean="0">
                          <a:solidFill>
                            <a:schemeClr val="dk1"/>
                          </a:solidFill>
                        </a:rPr>
                        <a:t> </a:t>
                      </a:r>
                      <a:r>
                        <a:rPr lang="en-US" sz="1500" baseline="0" dirty="0" err="1" smtClean="0">
                          <a:solidFill>
                            <a:schemeClr val="dk1"/>
                          </a:solidFill>
                        </a:rPr>
                        <a:t>russia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11</a:t>
            </a:fld>
            <a:endParaRPr b="1"/>
          </a:p>
        </p:txBody>
      </p:sp>
      <p:graphicFrame>
        <p:nvGraphicFramePr>
          <p:cNvPr id="235" name="Google Shape;235;p37"/>
          <p:cNvGraphicFramePr/>
          <p:nvPr>
            <p:extLst>
              <p:ext uri="{D42A27DB-BD31-4B8C-83A1-F6EECF244321}">
                <p14:modId xmlns:p14="http://schemas.microsoft.com/office/powerpoint/2010/main" xmlns="" val="620763181"/>
              </p:ext>
            </p:extLst>
          </p:nvPr>
        </p:nvGraphicFramePr>
        <p:xfrm>
          <a:off x="497100" y="335601"/>
          <a:ext cx="11311701" cy="620122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 dirty="0">
                          <a:solidFill>
                            <a:srgbClr val="38BFB3"/>
                          </a:solidFill>
                        </a:rPr>
                        <a:t>Этап 6 . </a:t>
                      </a:r>
                      <a:r>
                        <a:rPr lang="ru-RU" sz="2300" b="1" dirty="0" smtClean="0">
                          <a:solidFill>
                            <a:srgbClr val="38BFB3"/>
                          </a:solidFill>
                        </a:rPr>
                        <a:t>Организация</a:t>
                      </a:r>
                      <a:r>
                        <a:rPr lang="ru-RU" sz="2300" b="1" baseline="0" dirty="0" smtClean="0">
                          <a:solidFill>
                            <a:srgbClr val="38BFB3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rgbClr val="38BFB3"/>
                          </a:solidFill>
                        </a:rPr>
                        <a:t>работы  наставнических</a:t>
                      </a:r>
                      <a:r>
                        <a:rPr lang="ru-RU" sz="2300" b="1" baseline="0" dirty="0" smtClean="0">
                          <a:solidFill>
                            <a:srgbClr val="38BFB3"/>
                          </a:solidFill>
                        </a:rPr>
                        <a:t> </a:t>
                      </a:r>
                      <a:r>
                        <a:rPr lang="ru-RU" sz="2300" b="1" dirty="0" smtClean="0">
                          <a:solidFill>
                            <a:srgbClr val="38BFB3"/>
                          </a:solidFill>
                        </a:rPr>
                        <a:t>пар</a:t>
                      </a:r>
                      <a:r>
                        <a:rPr lang="ru-RU" sz="2300" b="1" dirty="0">
                          <a:solidFill>
                            <a:srgbClr val="38BFB3"/>
                          </a:solidFill>
                        </a:rPr>
                        <a:t>/ групп</a:t>
                      </a:r>
                      <a:endParaRPr sz="23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Наставнические пары, закончившие весь цикл  наставнической работы и достигшие поставленных целей. Выбор лучших практик для тиражирования опыта.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Что важно сделать? Задачи.</a:t>
                      </a:r>
                      <a:endParaRPr sz="15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dirty="0" smtClean="0"/>
                        <a:t>1</a:t>
                      </a:r>
                      <a:r>
                        <a:rPr lang="ru-RU" sz="1500" dirty="0" smtClean="0"/>
                        <a:t>.</a:t>
                      </a:r>
                      <a:r>
                        <a:rPr lang="ru-RU" sz="1500" baseline="0" dirty="0" smtClean="0"/>
                        <a:t> Оформление базы данных наставляемого и наставника. </a:t>
                      </a:r>
                    </a:p>
                    <a:p>
                      <a:pPr marL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aseline="0" dirty="0" smtClean="0"/>
                        <a:t>2. Анализ или рефлексия участия в чемпионате </a:t>
                      </a:r>
                      <a:r>
                        <a:rPr lang="en-US" sz="1500" baseline="0" dirty="0" err="1" smtClean="0"/>
                        <a:t>Worldskiills</a:t>
                      </a:r>
                      <a:r>
                        <a:rPr lang="en-US" sz="1500" baseline="0" dirty="0" smtClean="0"/>
                        <a:t> Russia</a:t>
                      </a:r>
                      <a:endParaRPr sz="15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Наставляемый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и наставник в процессе подготовки и участия в чемпионате </a:t>
                      </a:r>
                      <a:r>
                        <a:rPr lang="en-US" sz="1500" baseline="0" dirty="0" err="1" smtClean="0">
                          <a:solidFill>
                            <a:schemeClr val="dk1"/>
                          </a:solidFill>
                        </a:rPr>
                        <a:t>WorldSkills</a:t>
                      </a:r>
                      <a:r>
                        <a:rPr lang="en-US" sz="1500" baseline="0" dirty="0" smtClean="0">
                          <a:solidFill>
                            <a:schemeClr val="dk1"/>
                          </a:solidFill>
                        </a:rPr>
                        <a:t> Russia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.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2. Координатор – заместитель директора по УПР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3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Не готовность к критике (возможная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проблема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8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12</a:t>
            </a:fld>
            <a:endParaRPr b="1"/>
          </a:p>
        </p:txBody>
      </p:sp>
      <p:graphicFrame>
        <p:nvGraphicFramePr>
          <p:cNvPr id="241" name="Google Shape;241;p38"/>
          <p:cNvGraphicFramePr/>
          <p:nvPr>
            <p:extLst>
              <p:ext uri="{D42A27DB-BD31-4B8C-83A1-F6EECF244321}">
                <p14:modId xmlns:p14="http://schemas.microsoft.com/office/powerpoint/2010/main" xmlns="" val="1244679576"/>
              </p:ext>
            </p:extLst>
          </p:nvPr>
        </p:nvGraphicFramePr>
        <p:xfrm>
          <a:off x="497100" y="335605"/>
          <a:ext cx="11311701" cy="7320392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11327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 dirty="0">
                          <a:solidFill>
                            <a:srgbClr val="38BFB3"/>
                          </a:solidFill>
                        </a:rPr>
                        <a:t>Этап 7 . Завершение наставничества</a:t>
                      </a:r>
                      <a:endParaRPr sz="2300" b="1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471107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Наставнические пары/группы, закончившие весь цикл  наставнической работы и достигшие поставленных целей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Выбор лучших практик для тиражирования опыта  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Проведен мониторинг процесса реализации программы наставничества и мониторинг влияния программ на всех участников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Разработаны рекомендации для   корректировки стратегии реализации следующих наставнических программ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 smtClean="0">
                          <a:solidFill>
                            <a:schemeClr val="tx1"/>
                          </a:solidFill>
                        </a:rPr>
                        <a:t>Что важно сделать? Задачи.</a:t>
                      </a:r>
                      <a:endParaRPr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Мониторинг по результатам участия в чемпионате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WorldSkills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Russia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Запланировать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обучение или стажировку наставников по п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овышению профессионального мастерства на предприятиях общественного питания.</a:t>
                      </a: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Определить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лучшие практики наставничества для публикации и освещения в СМИ</a:t>
                      </a: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Провести награждение наставляемых и наставников по результатам участия в чемпионате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</a:rPr>
                        <a:t>WorldSkiils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Russia</a:t>
                      </a: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tx1"/>
                        </a:solidFill>
                      </a:endParaRPr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tx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tx1"/>
                        </a:solidFill>
                      </a:endParaRP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endParaRPr lang="ru-RU" sz="1500" dirty="0">
                        <a:solidFill>
                          <a:schemeClr val="tx1"/>
                        </a:solidFill>
                      </a:endParaRPr>
                    </a:p>
                    <a:p>
                      <a:pPr marL="4826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/>
                      </a:pP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Координатор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 - заместитель директора по УПР (после завершения участия в чемпионате </a:t>
                      </a:r>
                      <a:r>
                        <a:rPr lang="en-US" sz="1500" baseline="0" dirty="0" err="1" smtClean="0">
                          <a:solidFill>
                            <a:schemeClr val="tx1"/>
                          </a:solidFill>
                        </a:rPr>
                        <a:t>WorldSkills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</a:rPr>
                        <a:t> Russia</a:t>
                      </a: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  <a:p>
                      <a:pPr marL="4826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AutoNum type="arabicPeriod"/>
                      </a:pPr>
                      <a:r>
                        <a:rPr lang="ru-RU" sz="1500" baseline="0" dirty="0" smtClean="0">
                          <a:solidFill>
                            <a:schemeClr val="tx1"/>
                          </a:solidFill>
                        </a:rPr>
                        <a:t>2. Координатор – заместитель директора по УПР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lang="ru-RU" sz="15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sz="1500" dirty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ru-RU" sz="15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500" b="0" dirty="0" smtClean="0">
                          <a:solidFill>
                            <a:schemeClr val="tx1"/>
                          </a:solidFill>
                        </a:rPr>
                        <a:t>3. Заместитель директора по НМР, УВР –</a:t>
                      </a:r>
                      <a:r>
                        <a:rPr lang="ru-RU" sz="1500" b="0" baseline="0" dirty="0" smtClean="0">
                          <a:solidFill>
                            <a:schemeClr val="tx1"/>
                          </a:solidFill>
                        </a:rPr>
                        <a:t> публикации на с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айте колледжа, в журнале «Вестник образования Хабаровского края», странице 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Instagram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,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</a:rPr>
                        <a:t> VK</a:t>
                      </a:r>
                      <a:r>
                        <a:rPr lang="ru-RU" sz="1500" dirty="0" smtClean="0">
                          <a:solidFill>
                            <a:schemeClr val="tx1"/>
                          </a:solidFill>
                        </a:rPr>
                        <a:t>, газете колледжа «Стимул», афиша в холле колледжа</a:t>
                      </a:r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861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4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4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dk1"/>
                        </a:solidFill>
                      </a:endParaRP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baseline="0" dirty="0" smtClean="0"/>
                        <a:t>Заключение договора с работодателем предприятия общественного питания для обучения наставников</a:t>
                      </a:r>
                    </a:p>
                    <a:p>
                      <a:pPr marL="342900" lvl="0" indent="-34290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baseline="0" dirty="0" smtClean="0"/>
                        <a:t>Отсутствие финансовых средств у образовательной организации для освещения информации в СМИ об участии и результатах чемпионат</a:t>
                      </a:r>
                      <a:r>
                        <a:rPr lang="ru-RU" sz="1400" b="0" baseline="0" dirty="0" smtClean="0">
                          <a:solidFill>
                            <a:schemeClr val="tx1"/>
                          </a:solidFill>
                        </a:rPr>
                        <a:t>а в 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чемпионате </a:t>
                      </a:r>
                      <a:r>
                        <a:rPr lang="en-US" sz="1400" b="0" dirty="0" err="1" smtClean="0">
                          <a:solidFill>
                            <a:schemeClr val="tx1"/>
                          </a:solidFill>
                        </a:rPr>
                        <a:t>WorldSkills</a:t>
                      </a:r>
                      <a:r>
                        <a:rPr lang="en-US" sz="1400" b="0" dirty="0" smtClean="0">
                          <a:solidFill>
                            <a:schemeClr val="tx1"/>
                          </a:solidFill>
                        </a:rPr>
                        <a:t> Russia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</a:rPr>
                        <a:t>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lang="ru-RU" sz="1400" b="1" baseline="0" dirty="0" smtClean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45200"/>
          </a:xfrm>
          <a:prstGeom prst="rect">
            <a:avLst/>
          </a:prstGeom>
        </p:spPr>
        <p:txBody>
          <a:bodyPr spcFirstLastPara="1" wrap="square" lIns="91424" tIns="45698" rIns="91424" bIns="45698" anchor="ctr" anchorCtr="0">
            <a:noAutofit/>
          </a:bodyPr>
          <a:lstStyle/>
          <a:p>
            <a:r>
              <a:rPr lang="ru" dirty="0"/>
              <a:t>Возможные задачи</a:t>
            </a:r>
            <a:endParaRPr dirty="0"/>
          </a:p>
          <a:p>
            <a:r>
              <a:rPr lang="ru" dirty="0"/>
              <a:t>для программы наставничества</a:t>
            </a:r>
            <a:endParaRPr dirty="0"/>
          </a:p>
        </p:txBody>
      </p:sp>
      <p:graphicFrame>
        <p:nvGraphicFramePr>
          <p:cNvPr id="160" name="Google Shape;160;p31"/>
          <p:cNvGraphicFramePr/>
          <p:nvPr>
            <p:extLst>
              <p:ext uri="{D42A27DB-BD31-4B8C-83A1-F6EECF244321}">
                <p14:modId xmlns:p14="http://schemas.microsoft.com/office/powerpoint/2010/main" xmlns="" val="1297113076"/>
              </p:ext>
            </p:extLst>
          </p:nvPr>
        </p:nvGraphicFramePr>
        <p:xfrm>
          <a:off x="838200" y="1825633"/>
          <a:ext cx="10515600" cy="3169760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876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 b="1" dirty="0">
                          <a:solidFill>
                            <a:schemeClr val="accent2"/>
                          </a:solidFill>
                        </a:rPr>
                        <a:t>Проблемы / что не так?</a:t>
                      </a:r>
                      <a:endParaRPr sz="16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1600" b="1">
                          <a:solidFill>
                            <a:schemeClr val="accent2"/>
                          </a:solidFill>
                        </a:rPr>
                        <a:t>Образ желаемого результата / как должно быть?</a:t>
                      </a:r>
                      <a:endParaRPr sz="16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3148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Отсутствие</a:t>
                      </a:r>
                      <a:r>
                        <a:rPr lang="ru-RU" sz="1600" baseline="0" dirty="0" smtClean="0"/>
                        <a:t> мотивации к получению образования по выбранной специальности</a:t>
                      </a:r>
                      <a:endParaRPr sz="16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Повышенная мотивация в</a:t>
                      </a:r>
                      <a:r>
                        <a:rPr lang="ru-RU" sz="1600" baseline="0" dirty="0" smtClean="0"/>
                        <a:t> обучении и получении выбранной специальности</a:t>
                      </a:r>
                      <a:endParaRPr sz="16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4630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Не успешная социальная адаптация детей-сирот и детей, оставшихся без попечения родителей из детских домов в период прохождения</a:t>
                      </a:r>
                      <a:r>
                        <a:rPr lang="ru-RU" sz="1600" baseline="0" dirty="0" smtClean="0"/>
                        <a:t> адаптационно-обучающегося курса</a:t>
                      </a:r>
                      <a:endParaRPr sz="16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Успешное усвоение социальных ролей в системе общественных отношений детьми – сиротами и детьми,</a:t>
                      </a:r>
                      <a:r>
                        <a:rPr lang="ru-RU" sz="1600" baseline="0" dirty="0" smtClean="0"/>
                        <a:t> оставшимися без попечения родителей из детских домов после прохождения адаптационно-обучающего курса</a:t>
                      </a:r>
                      <a:endParaRPr sz="16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8764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Низкая посещаемость занятий обучающихся</a:t>
                      </a:r>
                      <a:endParaRPr sz="16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600" dirty="0" smtClean="0"/>
                        <a:t>Посещаемость обучающихся до 95%</a:t>
                      </a:r>
                      <a:endParaRPr sz="16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161" name="Google Shape;161;p31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</p:spPr>
        <p:txBody>
          <a:bodyPr spcFirstLastPara="1" wrap="square" lIns="91424" tIns="45698" rIns="91424" bIns="45698" anchor="ctr" anchorCtr="0">
            <a:noAutofit/>
          </a:bodyPr>
          <a:lstStyle/>
          <a:p>
            <a:fld id="{00000000-1234-1234-1234-123412341234}" type="slidenum">
              <a:rPr lang="ru"/>
              <a:pPr/>
              <a:t>2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45200"/>
          </a:xfrm>
          <a:prstGeom prst="rect">
            <a:avLst/>
          </a:prstGeom>
        </p:spPr>
        <p:txBody>
          <a:bodyPr spcFirstLastPara="1" wrap="square" lIns="91426" tIns="45698" rIns="91426" bIns="45698" anchor="ctr" anchorCtr="0">
            <a:noAutofit/>
          </a:bodyPr>
          <a:lstStyle/>
          <a:p>
            <a:r>
              <a:rPr lang="ru" dirty="0"/>
              <a:t>От проблемы к причине</a:t>
            </a:r>
            <a:endParaRPr dirty="0"/>
          </a:p>
          <a:p>
            <a:r>
              <a:rPr lang="ru" dirty="0"/>
              <a:t>через технику “5 почему?”</a:t>
            </a:r>
            <a:endParaRPr dirty="0"/>
          </a:p>
        </p:txBody>
      </p:sp>
      <p:graphicFrame>
        <p:nvGraphicFramePr>
          <p:cNvPr id="167" name="Google Shape;167;p32"/>
          <p:cNvGraphicFramePr/>
          <p:nvPr>
            <p:extLst>
              <p:ext uri="{D42A27DB-BD31-4B8C-83A1-F6EECF244321}">
                <p14:modId xmlns:p14="http://schemas.microsoft.com/office/powerpoint/2010/main" xmlns="" val="2332120285"/>
              </p:ext>
            </p:extLst>
          </p:nvPr>
        </p:nvGraphicFramePr>
        <p:xfrm>
          <a:off x="838200" y="1825602"/>
          <a:ext cx="10515600" cy="4818111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</a:tblGrid>
              <a:tr h="597711"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 dirty="0">
                          <a:solidFill>
                            <a:schemeClr val="accent2"/>
                          </a:solidFill>
                        </a:rPr>
                        <a:t>Проблема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>
                          <a:solidFill>
                            <a:schemeClr val="accent2"/>
                          </a:solidFill>
                        </a:rPr>
                        <a:t>Почему?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>
                          <a:solidFill>
                            <a:schemeClr val="accent2"/>
                          </a:solidFill>
                        </a:rPr>
                        <a:t>Почему?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>
                          <a:solidFill>
                            <a:schemeClr val="accent2"/>
                          </a:solidFill>
                        </a:rPr>
                        <a:t>Почему?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>
                          <a:solidFill>
                            <a:schemeClr val="accent2"/>
                          </a:solidFill>
                        </a:rPr>
                        <a:t>Почему?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" sz="2000" b="1">
                          <a:solidFill>
                            <a:schemeClr val="accent2"/>
                          </a:solidFill>
                        </a:rPr>
                        <a:t>Почему?</a:t>
                      </a:r>
                      <a:endParaRPr sz="2000" b="1">
                        <a:solidFill>
                          <a:schemeClr val="accent2"/>
                        </a:solidFill>
                      </a:endParaRPr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2204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/>
                        <a:t>Не готовность обучающихся к участию</a:t>
                      </a:r>
                      <a:r>
                        <a:rPr lang="ru-RU" sz="2000" baseline="0" dirty="0" smtClean="0"/>
                        <a:t> в чемпионатах «Молодые профессионалы» </a:t>
                      </a:r>
                      <a:r>
                        <a:rPr lang="en-US" sz="2000" baseline="0" dirty="0" smtClean="0"/>
                        <a:t>WSR</a:t>
                      </a:r>
                      <a:endParaRPr sz="2000" dirty="0"/>
                    </a:p>
                  </a:txBody>
                  <a:tcPr marL="121900" marR="121900" marT="121900" marB="121900" anchor="ctr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/>
                        <a:t>Отсутствие</a:t>
                      </a:r>
                      <a:r>
                        <a:rPr lang="ru-RU" sz="2000" baseline="0" dirty="0" smtClean="0"/>
                        <a:t> профессиональных навыков и умений</a:t>
                      </a:r>
                      <a:endParaRPr sz="20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2000" dirty="0" smtClean="0"/>
                        <a:t>Отсутствие </a:t>
                      </a:r>
                      <a:r>
                        <a:rPr lang="ru-RU" sz="2000" dirty="0" err="1" smtClean="0"/>
                        <a:t>самопрезентации</a:t>
                      </a:r>
                      <a:endParaRPr lang="ru-RU" sz="20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20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/>
                        <a:t>Отсутствие </a:t>
                      </a:r>
                      <a:r>
                        <a:rPr lang="ru-RU" sz="2000" dirty="0" smtClean="0"/>
                        <a:t>коммуникативных умений </a:t>
                      </a:r>
                      <a:endParaRPr sz="2000" dirty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/>
                        <a:t>Низкая мотивация </a:t>
                      </a:r>
                      <a:endParaRPr lang="ru-RU" sz="2000" dirty="0" smtClean="0"/>
                    </a:p>
                  </a:txBody>
                  <a:tcPr marL="121900" marR="121900" marT="121900" marB="121900"/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dirty="0" smtClean="0"/>
                        <a:t>Недостаточная социализация в обществе</a:t>
                      </a:r>
                      <a:endParaRPr sz="2000" dirty="0"/>
                    </a:p>
                  </a:txBody>
                  <a:tcPr marL="121900" marR="121900" marT="121900" marB="12190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</p:spPr>
        <p:txBody>
          <a:bodyPr spcFirstLastPara="1" wrap="square" lIns="91428" tIns="45698" rIns="91428" bIns="45698" anchor="t" anchorCtr="0">
            <a:noAutofit/>
          </a:bodyPr>
          <a:lstStyle/>
          <a:p>
            <a:pPr marL="0" indent="0">
              <a:spcBef>
                <a:spcPts val="1067"/>
              </a:spcBef>
              <a:buNone/>
            </a:pPr>
            <a:r>
              <a:rPr lang="ru" u="sng" dirty="0">
                <a:solidFill>
                  <a:schemeClr val="hlink"/>
                </a:solidFill>
                <a:hlinkClick r:id="rId3"/>
              </a:rPr>
              <a:t>Ссылка на памятку по формам наставничества</a:t>
            </a:r>
            <a:endParaRPr dirty="0"/>
          </a:p>
        </p:txBody>
      </p:sp>
      <p:sp>
        <p:nvSpPr>
          <p:cNvPr id="180" name="Google Shape;180;p3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</p:spPr>
        <p:txBody>
          <a:bodyPr spcFirstLastPara="1" wrap="square" lIns="91428" tIns="45698" rIns="91428" bIns="45698" anchor="t" anchorCtr="0">
            <a:noAutofit/>
          </a:bodyPr>
          <a:lstStyle/>
          <a:p>
            <a:pPr marL="0" indent="0">
              <a:spcBef>
                <a:spcPts val="1067"/>
              </a:spcBef>
              <a:buNone/>
            </a:pPr>
            <a:r>
              <a:rPr lang="ru-RU" dirty="0" smtClean="0"/>
              <a:t>«педагог-студент»</a:t>
            </a:r>
          </a:p>
          <a:p>
            <a:pPr marL="0" indent="0">
              <a:spcBef>
                <a:spcPts val="1067"/>
              </a:spcBef>
              <a:buNone/>
            </a:pPr>
            <a:r>
              <a:rPr lang="ru-RU" dirty="0" smtClean="0"/>
              <a:t>«</a:t>
            </a:r>
            <a:r>
              <a:rPr lang="ru-RU" dirty="0" smtClean="0"/>
              <a:t>студент-студент»</a:t>
            </a:r>
            <a:endParaRPr lang="ru-RU" dirty="0" smtClean="0"/>
          </a:p>
          <a:p>
            <a:pPr marL="0" indent="0">
              <a:spcBef>
                <a:spcPts val="1067"/>
              </a:spcBef>
              <a:buNone/>
            </a:pPr>
            <a:r>
              <a:rPr lang="ru-RU" dirty="0" smtClean="0"/>
              <a:t>«работодатель </a:t>
            </a:r>
            <a:r>
              <a:rPr lang="ru-RU" dirty="0" smtClean="0"/>
              <a:t>– </a:t>
            </a:r>
            <a:r>
              <a:rPr lang="ru-RU" dirty="0" smtClean="0"/>
              <a:t>студент»</a:t>
            </a:r>
            <a:endParaRPr dirty="0"/>
          </a:p>
        </p:txBody>
      </p:sp>
      <p:sp>
        <p:nvSpPr>
          <p:cNvPr id="181" name="Google Shape;181;p3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</p:spPr>
        <p:txBody>
          <a:bodyPr spcFirstLastPara="1" wrap="square" lIns="91428" tIns="45698" rIns="91428" bIns="45698" anchor="ctr" anchorCtr="0">
            <a:noAutofit/>
          </a:bodyPr>
          <a:lstStyle/>
          <a:p>
            <a:fld id="{00000000-1234-1234-1234-123412341234}" type="slidenum">
              <a:rPr lang="ru"/>
              <a:pPr/>
              <a:t>4</a:t>
            </a:fld>
            <a:endParaRPr/>
          </a:p>
        </p:txBody>
      </p:sp>
      <p:sp>
        <p:nvSpPr>
          <p:cNvPr id="182" name="Google Shape;18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645200"/>
          </a:xfrm>
          <a:prstGeom prst="rect">
            <a:avLst/>
          </a:prstGeom>
        </p:spPr>
        <p:txBody>
          <a:bodyPr spcFirstLastPara="1" wrap="square" lIns="91428" tIns="45698" rIns="91428" bIns="45698" anchor="ctr" anchorCtr="0">
            <a:noAutofit/>
          </a:bodyPr>
          <a:lstStyle/>
          <a:p>
            <a:r>
              <a:rPr lang="ru" dirty="0"/>
              <a:t>Формы наставничества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200"/>
          </a:xfrm>
          <a:prstGeom prst="rect">
            <a:avLst/>
          </a:prstGeom>
        </p:spPr>
        <p:txBody>
          <a:bodyPr spcFirstLastPara="1" wrap="square" lIns="91431" tIns="45699" rIns="91431" bIns="45699" anchor="ctr" anchorCtr="0">
            <a:noAutofit/>
          </a:bodyPr>
          <a:lstStyle/>
          <a:p>
            <a:fld id="{00000000-1234-1234-1234-123412341234}" type="slidenum">
              <a:rPr lang="ru"/>
              <a:pPr/>
              <a:t>5</a:t>
            </a:fld>
            <a:endParaRPr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09084760"/>
              </p:ext>
            </p:extLst>
          </p:nvPr>
        </p:nvGraphicFramePr>
        <p:xfrm>
          <a:off x="809588" y="142853"/>
          <a:ext cx="10487742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5272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350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602771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Кто?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За что отвечает</a:t>
                      </a:r>
                      <a:r>
                        <a:rPr lang="ru-RU" sz="2000" baseline="0" dirty="0" smtClean="0"/>
                        <a:t> в Вашей ОО?</a:t>
                      </a:r>
                      <a:endParaRPr lang="ru-RU" sz="20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538755">
                <a:tc>
                  <a:txBody>
                    <a:bodyPr/>
                    <a:lstStyle/>
                    <a:p>
                      <a:r>
                        <a:rPr lang="ru-RU" sz="1800" b="1" u="sng" dirty="0" smtClean="0"/>
                        <a:t>Координатор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Заместитель директора по научно-методической работе, профессионально-цикловая </a:t>
                      </a:r>
                      <a:r>
                        <a:rPr lang="ru-RU" sz="1800" dirty="0" smtClean="0"/>
                        <a:t>комиссия</a:t>
                      </a:r>
                      <a:endParaRPr lang="ru-RU" sz="18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 разработку</a:t>
                      </a:r>
                      <a:r>
                        <a:rPr lang="ru-RU" sz="1800" baseline="0" dirty="0" smtClean="0"/>
                        <a:t> программы наставничества, </a:t>
                      </a:r>
                      <a:r>
                        <a:rPr lang="ru-RU" sz="1800" baseline="0" smtClean="0"/>
                        <a:t>мониторинг качества </a:t>
                      </a:r>
                      <a:endParaRPr lang="ru-RU" sz="18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1777527">
                <a:tc>
                  <a:txBody>
                    <a:bodyPr/>
                    <a:lstStyle/>
                    <a:p>
                      <a:r>
                        <a:rPr lang="ru-RU" sz="1800" b="1" u="sng" dirty="0" smtClean="0"/>
                        <a:t>Куратор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Заместитель</a:t>
                      </a:r>
                      <a:r>
                        <a:rPr lang="ru-RU" sz="1800" baseline="0" dirty="0" smtClean="0"/>
                        <a:t> директора по учебно-производственной работе, заместитель директора по учебно-воспитательной </a:t>
                      </a:r>
                      <a:r>
                        <a:rPr lang="ru-RU" sz="1800" baseline="0" dirty="0" smtClean="0"/>
                        <a:t>работе</a:t>
                      </a:r>
                      <a:endParaRPr lang="ru-RU" sz="18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 организацию и проведение мероприятий по реализации программы наставничества</a:t>
                      </a:r>
                      <a:endParaRPr lang="ru-RU" sz="18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242928">
                <a:tc>
                  <a:txBody>
                    <a:bodyPr/>
                    <a:lstStyle/>
                    <a:p>
                      <a:r>
                        <a:rPr lang="ru-RU" sz="1800" b="1" u="sng" dirty="0" smtClean="0"/>
                        <a:t>Наставник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dirty="0" smtClean="0"/>
                        <a:t>Мастера производственного </a:t>
                      </a:r>
                      <a:r>
                        <a:rPr lang="ru-RU" sz="1800" dirty="0" smtClean="0"/>
                        <a:t>обучения, работодатель, студент старших</a:t>
                      </a:r>
                      <a:r>
                        <a:rPr lang="ru-RU" sz="1800" baseline="0" dirty="0" smtClean="0"/>
                        <a:t> курсов </a:t>
                      </a:r>
                      <a:endParaRPr lang="ru-RU" sz="1800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За проведение мероприятий с обучающимися для</a:t>
                      </a:r>
                      <a:r>
                        <a:rPr lang="ru-RU" sz="1800" baseline="0" dirty="0" smtClean="0"/>
                        <a:t> достижение целей программы наставничества</a:t>
                      </a:r>
                      <a:endParaRPr lang="ru-RU" sz="1800" dirty="0"/>
                    </a:p>
                  </a:txBody>
                  <a:tcPr marL="121920" marR="121920" marT="60960" marB="60960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11960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800" b="1" u="sng" dirty="0" smtClean="0"/>
                        <a:t>Наставляемые </a:t>
                      </a:r>
                      <a:endParaRPr lang="ru-RU" sz="1800" b="1" u="sng" dirty="0" smtClean="0"/>
                    </a:p>
                  </a:txBody>
                  <a:tcPr marL="121920" marR="121920" marT="60960" marB="60960"/>
                </a:tc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Студенты </a:t>
                      </a:r>
                      <a:endParaRPr lang="ru-RU" sz="1800" dirty="0"/>
                    </a:p>
                  </a:txBody>
                  <a:tcPr marL="121920" marR="121920" marT="60960" marB="60960"/>
                </a:tc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Google Shape;204;p32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6</a:t>
            </a:fld>
            <a:endParaRPr b="1"/>
          </a:p>
        </p:txBody>
      </p:sp>
      <p:graphicFrame>
        <p:nvGraphicFramePr>
          <p:cNvPr id="205" name="Google Shape;205;p32"/>
          <p:cNvGraphicFramePr/>
          <p:nvPr>
            <p:extLst>
              <p:ext uri="{D42A27DB-BD31-4B8C-83A1-F6EECF244321}">
                <p14:modId xmlns:p14="http://schemas.microsoft.com/office/powerpoint/2010/main" xmlns="" val="2133537437"/>
              </p:ext>
            </p:extLst>
          </p:nvPr>
        </p:nvGraphicFramePr>
        <p:xfrm>
          <a:off x="497100" y="335601"/>
          <a:ext cx="11311701" cy="620122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 dirty="0">
                          <a:solidFill>
                            <a:srgbClr val="38BFB3"/>
                          </a:solidFill>
                        </a:rPr>
                        <a:t>Этап 1. Подготовка условий для запуска  программы наставничества</a:t>
                      </a:r>
                      <a:endParaRPr sz="2300" b="1" dirty="0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Создана рабочая группа – команда единомышленников,  которые будут внедрять программу «Целевая модель  наставничества» в образовательной организации 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Разработать паспорт программы наставничества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Разработана дорожная карта внедрения программы в  организации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Наличие нормативно-правовой базы для внедрения  программы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Что важно сделать? </a:t>
                      </a:r>
                      <a:r>
                        <a:rPr lang="ru-RU" sz="1500" b="1" dirty="0" smtClean="0"/>
                        <a:t>Задачи.</a:t>
                      </a:r>
                      <a:endParaRPr sz="1500" b="1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ru-RU" sz="1500" b="1" dirty="0" smtClean="0"/>
                        <a:t>Изучить</a:t>
                      </a:r>
                      <a:r>
                        <a:rPr lang="en-US" sz="1500" b="1" dirty="0" smtClean="0"/>
                        <a:t>:</a:t>
                      </a:r>
                      <a:r>
                        <a:rPr lang="ru-RU" sz="1500" b="1" dirty="0" smtClean="0"/>
                        <a:t> </a:t>
                      </a:r>
                      <a:r>
                        <a:rPr lang="en-US" sz="1500" dirty="0" smtClean="0">
                          <a:hlinkClick r:id="rId3"/>
                        </a:rPr>
                        <a:t>https://minobr.khabkrai.ru/?menu=getfile&amp;id=5592</a:t>
                      </a:r>
                      <a:r>
                        <a:rPr lang="ru-RU" sz="1500" dirty="0" smtClean="0"/>
                        <a:t> </a:t>
                      </a:r>
                      <a:endParaRPr lang="ru-RU" sz="1500" b="1" dirty="0" smtClean="0"/>
                    </a:p>
                    <a:p>
                      <a:pPr marL="0" lvl="0" indent="0">
                        <a:buNone/>
                      </a:pPr>
                      <a:r>
                        <a:rPr lang="ru-RU" sz="1500" b="1" dirty="0" smtClean="0"/>
                        <a:t>Разработать</a:t>
                      </a:r>
                      <a:r>
                        <a:rPr lang="en-US" sz="1500" b="1" dirty="0" smtClean="0"/>
                        <a:t>:</a:t>
                      </a:r>
                      <a:endParaRPr lang="ru-RU" sz="1500" b="1" dirty="0" smtClean="0"/>
                    </a:p>
                    <a:p>
                      <a:pPr marL="342900" lvl="0" indent="-342900">
                        <a:buAutoNum type="arabicPeriod"/>
                      </a:pPr>
                      <a:r>
                        <a:rPr lang="ru-RU" sz="1500" dirty="0" smtClean="0"/>
                        <a:t>Приказ о создании творческой группы для внедрения целевой модели наставничества.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ru-RU" sz="1500" dirty="0" smtClean="0"/>
                        <a:t>Положение о наставничестве, утвержденное приказом директора.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ru-RU" sz="1500" dirty="0" smtClean="0"/>
                        <a:t>«Дорожную карту» реализации целевой модели наставничества на 2020-2022 учебный год.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ru-RU" sz="1500" dirty="0" smtClean="0"/>
                        <a:t>Программу целевой модели наставничества.</a:t>
                      </a:r>
                    </a:p>
                    <a:p>
                      <a:pPr marL="342900" lvl="0" indent="-342900">
                        <a:buAutoNum type="arabicPeriod"/>
                      </a:pPr>
                      <a:r>
                        <a:rPr lang="ru-RU" sz="1500" dirty="0" smtClean="0"/>
                        <a:t>Приказ о назначении наставников.</a:t>
                      </a:r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endParaRPr sz="15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Координатор – заместитель директора по УПР (начало учебного года, перед участие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в </a:t>
                      </a:r>
                      <a:r>
                        <a:rPr lang="en-US" sz="1500" b="1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WorldSkiils</a:t>
                      </a:r>
                      <a:r>
                        <a:rPr lang="en-US" sz="1500" b="1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Russia</a:t>
                      </a: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)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3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0" dirty="0" smtClean="0"/>
                        <a:t>1.</a:t>
                      </a:r>
                      <a:r>
                        <a:rPr lang="ru-RU" sz="1500" b="0" baseline="0" dirty="0" smtClean="0"/>
                        <a:t> Психологическая не готовность наставников из числа педагогического коллектива.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0" baseline="0" dirty="0" smtClean="0"/>
                        <a:t>2. Недостаточное финансирование для обучения наставников.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0" baseline="0" dirty="0" smtClean="0"/>
                        <a:t>3. Небольшой профессиональный опыт наставников.</a:t>
                      </a:r>
                      <a:endParaRPr sz="1500" b="0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3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7</a:t>
            </a:fld>
            <a:endParaRPr b="1"/>
          </a:p>
        </p:txBody>
      </p:sp>
      <p:graphicFrame>
        <p:nvGraphicFramePr>
          <p:cNvPr id="211" name="Google Shape;211;p33"/>
          <p:cNvGraphicFramePr/>
          <p:nvPr>
            <p:extLst>
              <p:ext uri="{D42A27DB-BD31-4B8C-83A1-F6EECF244321}">
                <p14:modId xmlns:p14="http://schemas.microsoft.com/office/powerpoint/2010/main" xmlns="" val="879516590"/>
              </p:ext>
            </p:extLst>
          </p:nvPr>
        </p:nvGraphicFramePr>
        <p:xfrm>
          <a:off x="497100" y="335601"/>
          <a:ext cx="11311701" cy="620122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>
                          <a:solidFill>
                            <a:srgbClr val="38BFB3"/>
                          </a:solidFill>
                        </a:rPr>
                        <a:t>Этап 2. Формирование	базы наставляемых</a:t>
                      </a:r>
                      <a:endParaRPr sz="2300" b="1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Результат этапа</a:t>
                      </a:r>
                      <a:endParaRPr sz="15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составлен список наставляемых, которые выразили  добровольное желание принять участие в программе</a:t>
                      </a:r>
                      <a:endParaRPr sz="1100" dirty="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наставляемыми осознаны текущие проблемы и возможности наставничества  для их решения</a:t>
                      </a:r>
                      <a:endParaRPr sz="1100" dirty="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 dirty="0"/>
                        <a:t>сформирован собственный запрос на наставничество</a:t>
                      </a:r>
                      <a:endParaRPr sz="1100" dirty="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Что важно сделать? Задачи.</a:t>
                      </a:r>
                      <a:endParaRPr sz="15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342900" lvl="0" indent="-342900" algn="just" rtl="0">
                        <a:spcBef>
                          <a:spcPts val="80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dirty="0" smtClean="0"/>
                        <a:t>Проведение совещания при директоре с педагогическим коллективом, доведение информации через сайт колледжа, страницы </a:t>
                      </a:r>
                      <a:r>
                        <a:rPr lang="en-US" sz="1500" dirty="0" smtClean="0"/>
                        <a:t>Instagram</a:t>
                      </a:r>
                      <a:r>
                        <a:rPr lang="ru-RU" sz="1500" dirty="0" smtClean="0"/>
                        <a:t>,СС </a:t>
                      </a:r>
                      <a:r>
                        <a:rPr lang="en-US" sz="1500" dirty="0" smtClean="0"/>
                        <a:t>VK;</a:t>
                      </a:r>
                      <a:r>
                        <a:rPr lang="ru-RU" sz="1500" dirty="0" smtClean="0"/>
                        <a:t> проведение группового собрания с обучающимися.</a:t>
                      </a:r>
                    </a:p>
                    <a:p>
                      <a:pPr marL="0" lvl="0" indent="0" algn="just" rtl="0"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/>
                        <a:t>2. Повысить мотивацию наставляемых</a:t>
                      </a:r>
                      <a:r>
                        <a:rPr lang="ru-RU" sz="1500" baseline="0" dirty="0" smtClean="0"/>
                        <a:t> для участия в чемпионате </a:t>
                      </a:r>
                      <a:r>
                        <a:rPr lang="en-US" sz="1500" baseline="0" dirty="0" err="1" smtClean="0"/>
                        <a:t>WorldSkiils</a:t>
                      </a:r>
                      <a:r>
                        <a:rPr lang="en-US" sz="1500" baseline="0" dirty="0" smtClean="0"/>
                        <a:t> Russia</a:t>
                      </a:r>
                      <a:r>
                        <a:rPr lang="ru-RU" sz="1500" baseline="0" dirty="0" smtClean="0"/>
                        <a:t>.</a:t>
                      </a:r>
                    </a:p>
                    <a:p>
                      <a:pPr marL="0" lvl="0" indent="0" algn="just" rtl="0"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aseline="0" dirty="0" smtClean="0"/>
                        <a:t>3. Составить банк данных «База наставляемых»</a:t>
                      </a:r>
                      <a:endParaRPr lang="ru-RU" sz="1500" dirty="0" smtClean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1500" b="1" dirty="0" smtClean="0"/>
                        <a:t>Директор , координатор – </a:t>
                      </a:r>
                      <a:r>
                        <a:rPr lang="ru-RU" sz="1500" b="0" dirty="0" smtClean="0"/>
                        <a:t>заместитель директора по УПР (перед внедрением целевой</a:t>
                      </a:r>
                      <a:r>
                        <a:rPr lang="ru-RU" sz="1500" b="0" baseline="0" dirty="0" smtClean="0"/>
                        <a:t> программы наставничества</a:t>
                      </a:r>
                      <a:r>
                        <a:rPr lang="ru-RU" sz="1500" b="0" dirty="0" smtClean="0"/>
                        <a:t>)</a:t>
                      </a:r>
                    </a:p>
                    <a:p>
                      <a:pPr marL="285750" lvl="0" indent="-28575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3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Психологическая не готовность к участию в </a:t>
                      </a:r>
                      <a:r>
                        <a:rPr lang="ru-RU" sz="1500" baseline="0" dirty="0" smtClean="0"/>
                        <a:t>чемпионате </a:t>
                      </a:r>
                      <a:r>
                        <a:rPr lang="en-US" sz="1500" baseline="0" dirty="0" err="1" smtClean="0"/>
                        <a:t>WorldSkiils</a:t>
                      </a:r>
                      <a:r>
                        <a:rPr lang="en-US" sz="1500" baseline="0" dirty="0" smtClean="0"/>
                        <a:t> Russia</a:t>
                      </a:r>
                      <a:r>
                        <a:rPr lang="ru-RU" sz="1500" baseline="0" dirty="0" smtClean="0"/>
                        <a:t>.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Психологическая несовместимость наставляемого и наставника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34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8</a:t>
            </a:fld>
            <a:endParaRPr b="1"/>
          </a:p>
        </p:txBody>
      </p:sp>
      <p:graphicFrame>
        <p:nvGraphicFramePr>
          <p:cNvPr id="217" name="Google Shape;217;p34"/>
          <p:cNvGraphicFramePr/>
          <p:nvPr>
            <p:extLst>
              <p:ext uri="{D42A27DB-BD31-4B8C-83A1-F6EECF244321}">
                <p14:modId xmlns:p14="http://schemas.microsoft.com/office/powerpoint/2010/main" xmlns="" val="4287802859"/>
              </p:ext>
            </p:extLst>
          </p:nvPr>
        </p:nvGraphicFramePr>
        <p:xfrm>
          <a:off x="497100" y="335601"/>
          <a:ext cx="11311701" cy="650818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>
                          <a:solidFill>
                            <a:srgbClr val="38BFB3"/>
                          </a:solidFill>
                        </a:rPr>
                        <a:t>Этап 3 . Формирование базы	наставников</a:t>
                      </a:r>
                      <a:endParaRPr sz="2300" b="1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Сформировать базу потенциальных наставников</a:t>
                      </a:r>
                      <a:endParaRPr sz="1100"/>
                    </a:p>
                    <a:p>
                      <a:pPr marL="914400" lvl="1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○"/>
                      </a:pPr>
                      <a:r>
                        <a:rPr lang="ru-RU" sz="1100"/>
                        <a:t>из числа  школьного и околошкольного сообщества: выпускников,  педагогов, родителей.</a:t>
                      </a:r>
                      <a:endParaRPr sz="1100"/>
                    </a:p>
                    <a:p>
                      <a:pPr marL="914400" lvl="1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○"/>
                      </a:pPr>
                      <a:r>
                        <a:rPr lang="ru-RU" sz="1100"/>
                        <a:t>из числа  других заинтересованных лиц: представителей местного сообщества, сотрудников и руководителей региональных предприятий.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Провести встречу с потенциальными наставниками,  ознакомить их с ценностями и возможностями  наставничества.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Помочь наставнику составить “резюме наставника”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Получить согласие на внесение в базу наставников</a:t>
                      </a:r>
                      <a:endParaRPr sz="11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Внести данные наставника в базу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Что важно сделать? Задачи.</a:t>
                      </a:r>
                      <a:endParaRPr sz="15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342900" lvl="0" indent="-3429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500" baseline="0" dirty="0" smtClean="0"/>
                        <a:t>Провести отбор наставников для подготовки наставляемых к участию в чемпионате </a:t>
                      </a:r>
                      <a:r>
                        <a:rPr lang="en-US" sz="1500" baseline="0" dirty="0" err="1" smtClean="0"/>
                        <a:t>WorldSkiils</a:t>
                      </a:r>
                      <a:r>
                        <a:rPr lang="en-US" sz="1500" baseline="0" dirty="0" smtClean="0"/>
                        <a:t> Russia</a:t>
                      </a:r>
                      <a:r>
                        <a:rPr lang="ru-RU" sz="1500" baseline="0" dirty="0" smtClean="0"/>
                        <a:t>.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aseline="0" dirty="0" smtClean="0"/>
                        <a:t>2. Провести обучение с наставниками по составлению резюме</a:t>
                      </a: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aseline="0" dirty="0" smtClean="0"/>
                        <a:t>Составить базу данных наставников (карту наставников)</a:t>
                      </a:r>
                      <a:endParaRPr sz="1500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Координатор – заместитель директора по УПР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(перед начала внедрения целевой модели наставничества)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48081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Не умение составлять резюме наставниками.</a:t>
                      </a:r>
                    </a:p>
                    <a:p>
                      <a:pPr marL="13970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35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6" tIns="45698" rIns="91416" bIns="45698" anchor="ctr" anchorCtr="0">
            <a:noAutofit/>
          </a:bodyPr>
          <a:lstStyle/>
          <a:p>
            <a:fld id="{00000000-1234-1234-1234-123412341234}" type="slidenum">
              <a:rPr lang="ru-RU" b="1"/>
              <a:pPr/>
              <a:t>9</a:t>
            </a:fld>
            <a:endParaRPr b="1"/>
          </a:p>
        </p:txBody>
      </p:sp>
      <p:graphicFrame>
        <p:nvGraphicFramePr>
          <p:cNvPr id="223" name="Google Shape;223;p35"/>
          <p:cNvGraphicFramePr/>
          <p:nvPr>
            <p:extLst>
              <p:ext uri="{D42A27DB-BD31-4B8C-83A1-F6EECF244321}">
                <p14:modId xmlns:p14="http://schemas.microsoft.com/office/powerpoint/2010/main" xmlns="" val="1816283829"/>
              </p:ext>
            </p:extLst>
          </p:nvPr>
        </p:nvGraphicFramePr>
        <p:xfrm>
          <a:off x="497100" y="335601"/>
          <a:ext cx="11311701" cy="6201226"/>
        </p:xfrm>
        <a:graphic>
          <a:graphicData uri="http://schemas.openxmlformats.org/drawingml/2006/table">
            <a:tbl>
              <a:tblPr>
                <a:noFill/>
                <a:tableStyleId>{D317C86B-CE07-40FC-B7AC-891590FE37C5}</a:tableStyleId>
              </a:tblPr>
              <a:tblGrid>
                <a:gridCol w="267932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7099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492245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676375">
                <a:tc gridSpan="3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300" b="1" dirty="0">
                          <a:solidFill>
                            <a:srgbClr val="38BFB3"/>
                          </a:solidFill>
                        </a:rPr>
                        <a:t>Этап 4 . Отбор и обучение наставников</a:t>
                      </a:r>
                      <a:endParaRPr sz="2300" b="1">
                        <a:solidFill>
                          <a:srgbClr val="38BFB3"/>
                        </a:solidFill>
                      </a:endParaRPr>
                    </a:p>
                  </a:txBody>
                  <a:tcPr marL="91425" marR="91425" marT="91425" marB="91425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351000"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/>
                        <a:t>Результат этапа</a:t>
                      </a:r>
                      <a:endParaRPr sz="1500" b="1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/>
                    </a:p>
                    <a:p>
                      <a:pPr marL="457200" lvl="0" indent="-2921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Char char="●"/>
                      </a:pPr>
                      <a:r>
                        <a:rPr lang="ru-RU" sz="1100"/>
                        <a:t>Список отобранных и обученных наставников, добровольно  желающих участвовать в процессе наставничества, и  обладающих необходимыми для этого качествами и знаниями.</a:t>
                      </a:r>
                      <a:endParaRPr sz="1100"/>
                    </a:p>
                  </a:txBody>
                  <a:tcPr marL="91425" marR="91425" marT="91425" marB="91425"/>
                </a:tc>
                <a:tc rowSpan="2"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/>
                        <a:t>Что важно сделать? Задачи.</a:t>
                      </a:r>
                      <a:endParaRPr sz="1500" b="1" dirty="0"/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/>
                    </a:p>
                    <a:p>
                      <a:pPr marL="0" lvl="0" indent="0" algn="l" rtl="0">
                        <a:spcBef>
                          <a:spcPts val="80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dirty="0" smtClean="0"/>
                        <a:t>1. Провести обучение наставников в качестве экспертов чемпионата </a:t>
                      </a:r>
                      <a:r>
                        <a:rPr lang="ru-RU" sz="1500" dirty="0" err="1" smtClean="0"/>
                        <a:t>WorldSkills</a:t>
                      </a:r>
                      <a:r>
                        <a:rPr lang="ru-RU" sz="1500" dirty="0" smtClean="0"/>
                        <a:t> </a:t>
                      </a:r>
                      <a:r>
                        <a:rPr lang="ru-RU" sz="1500" dirty="0" err="1" smtClean="0"/>
                        <a:t>Russia</a:t>
                      </a:r>
                      <a:endParaRPr sz="1500" dirty="0"/>
                    </a:p>
                  </a:txBody>
                  <a:tcPr marL="91425" marR="91425" marT="91425" marB="9142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Кто и когда?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КГАОУ ДПО ХКИРСПО (в период подготовки и участия к чемпионату </a:t>
                      </a:r>
                      <a:r>
                        <a:rPr lang="en-US" sz="1500" b="0" i="0" u="none" strike="noStrike" cap="none" dirty="0" err="1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WorldSkiils</a:t>
                      </a:r>
                      <a:r>
                        <a:rPr lang="en-US" sz="1500" b="0" i="0" u="none" strike="noStrike" cap="none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 Russia</a:t>
                      </a:r>
                      <a:r>
                        <a:rPr lang="ru-RU" sz="1500" b="0" i="0" u="none" strike="noStrike" cap="non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 lang="en-US" sz="1500" b="0" i="0" u="none" strike="noStrike" cap="none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457200" marR="0" lvl="0" indent="-3175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Char char="●"/>
                        <a:tabLst/>
                        <a:defRPr/>
                      </a:pPr>
                      <a:r>
                        <a:rPr lang="ru-RU" sz="1500" b="0" dirty="0" smtClean="0"/>
                        <a:t>Профессиональные образовательные организации России и международного сотрудничества </a:t>
                      </a: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738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500" b="1" dirty="0">
                          <a:solidFill>
                            <a:schemeClr val="dk1"/>
                          </a:solidFill>
                        </a:rPr>
                        <a:t>Какие могут быть проблемы, риски и ограничения? Что может пойти не так?</a:t>
                      </a:r>
                      <a:endParaRPr sz="1500" b="1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457200" lvl="0" indent="-31750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Char char="●"/>
                      </a:pPr>
                      <a:r>
                        <a:rPr lang="ru-RU" sz="1500" dirty="0" smtClean="0">
                          <a:solidFill>
                            <a:schemeClr val="dk1"/>
                          </a:solidFill>
                        </a:rPr>
                        <a:t>Дополнительные</a:t>
                      </a:r>
                      <a:r>
                        <a:rPr lang="ru-RU" sz="1500" baseline="0" dirty="0" smtClean="0">
                          <a:solidFill>
                            <a:schemeClr val="dk1"/>
                          </a:solidFill>
                        </a:rPr>
                        <a:t> финансовые затраты на обучение и повышение квалификации наставников</a:t>
                      </a:r>
                      <a:endParaRPr sz="1500" dirty="0">
                        <a:solidFill>
                          <a:schemeClr val="dk1"/>
                        </a:solidFill>
                      </a:endParaRPr>
                    </a:p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500" b="1" dirty="0"/>
                    </a:p>
                  </a:txBody>
                  <a:tcPr marL="91425" marR="91425" marT="91425" marB="91425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Другая 3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28A3B2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1224</Words>
  <Application>Microsoft Office PowerPoint</Application>
  <PresentationFormat>Произвольный</PresentationFormat>
  <Paragraphs>195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Arial</vt:lpstr>
      <vt:lpstr>Calibri</vt:lpstr>
      <vt:lpstr>Century Gothic</vt:lpstr>
      <vt:lpstr>Тема Office</vt:lpstr>
      <vt:lpstr>ПРОГРАММА НАСТАВНИЧЕСТВА по подготовке обучающихся к участию в чемпионатах «Молодые профессионалы» (WorldSkills Russia)  КГБ ПОУ «Хабаровский колледж отраслевых технологий и сферы обслуживания»   </vt:lpstr>
      <vt:lpstr>Возможные задачи для программы наставничества</vt:lpstr>
      <vt:lpstr>От проблемы к причине через технику “5 почему?”</vt:lpstr>
      <vt:lpstr>Формы наставничества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Цикл наставнической деятельности</dc:title>
  <cp:lastModifiedBy>Admin</cp:lastModifiedBy>
  <cp:revision>18</cp:revision>
  <dcterms:modified xsi:type="dcterms:W3CDTF">2020-12-10T10:18:58Z</dcterms:modified>
</cp:coreProperties>
</file>